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70" r:id="rId11"/>
    <p:sldId id="264" r:id="rId12"/>
    <p:sldId id="265" r:id="rId13"/>
    <p:sldId id="268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9"/>
    <p:restoredTop sz="94696"/>
  </p:normalViewPr>
  <p:slideViewPr>
    <p:cSldViewPr snapToGrid="0">
      <p:cViewPr>
        <p:scale>
          <a:sx n="80" d="100"/>
          <a:sy n="80" d="100"/>
        </p:scale>
        <p:origin x="106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0D922E-D36A-4F4A-A2FE-8A1A1C6F575C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BC96CB0-DCDD-4076-AA4F-158BD1D13197}">
      <dgm:prSet/>
      <dgm:spPr/>
      <dgm:t>
        <a:bodyPr/>
        <a:lstStyle/>
        <a:p>
          <a:pPr>
            <a:defRPr b="1"/>
          </a:pPr>
          <a:r>
            <a:rPr lang="en-US" b="1" i="0"/>
            <a:t>Key Findings</a:t>
          </a:r>
          <a:r>
            <a:rPr lang="en-US" b="0" i="0"/>
            <a:t>:</a:t>
          </a:r>
          <a:endParaRPr lang="en-US"/>
        </a:p>
      </dgm:t>
    </dgm:pt>
    <dgm:pt modelId="{DB2BC042-5662-4E4B-AF85-585190EBAC0D}" type="parTrans" cxnId="{F90F0EB9-A58A-4F65-B32D-B5E699304E8C}">
      <dgm:prSet/>
      <dgm:spPr/>
      <dgm:t>
        <a:bodyPr/>
        <a:lstStyle/>
        <a:p>
          <a:endParaRPr lang="en-US"/>
        </a:p>
      </dgm:t>
    </dgm:pt>
    <dgm:pt modelId="{2EE36C19-331E-45C6-A4F1-3B7BEB093500}" type="sibTrans" cxnId="{F90F0EB9-A58A-4F65-B32D-B5E699304E8C}">
      <dgm:prSet/>
      <dgm:spPr/>
      <dgm:t>
        <a:bodyPr/>
        <a:lstStyle/>
        <a:p>
          <a:endParaRPr lang="en-US"/>
        </a:p>
      </dgm:t>
    </dgm:pt>
    <dgm:pt modelId="{8966755B-139D-4846-ADA6-A9770195ACE9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/>
            <a:t>Swin-GPT2 significantly outperforms DenseNet-GPT2 across all metrics</a:t>
          </a:r>
          <a:endParaRPr lang="en-US" dirty="0"/>
        </a:p>
      </dgm:t>
    </dgm:pt>
    <dgm:pt modelId="{2578D133-96C6-42DE-A525-2B3F67FB8BE7}" type="parTrans" cxnId="{302CFA42-13EB-4AED-A953-0FE4D96FECB5}">
      <dgm:prSet/>
      <dgm:spPr/>
      <dgm:t>
        <a:bodyPr/>
        <a:lstStyle/>
        <a:p>
          <a:endParaRPr lang="en-US"/>
        </a:p>
      </dgm:t>
    </dgm:pt>
    <dgm:pt modelId="{8C12A40A-B473-4360-83EA-71DFE22FF21A}" type="sibTrans" cxnId="{302CFA42-13EB-4AED-A953-0FE4D96FECB5}">
      <dgm:prSet/>
      <dgm:spPr/>
      <dgm:t>
        <a:bodyPr/>
        <a:lstStyle/>
        <a:p>
          <a:endParaRPr lang="en-US"/>
        </a:p>
      </dgm:t>
    </dgm:pt>
    <dgm:pt modelId="{E223FCD3-525E-4EF5-A50B-DACF38824A83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/>
            <a:t>Vision Transformers capture more relevant radiological features than CNNs</a:t>
          </a:r>
          <a:endParaRPr lang="en-US"/>
        </a:p>
      </dgm:t>
    </dgm:pt>
    <dgm:pt modelId="{6E2818FA-2CDB-49F6-8E99-63C01F70CB61}" type="parTrans" cxnId="{8C285265-617F-4D64-A347-02C91705BEFF}">
      <dgm:prSet/>
      <dgm:spPr/>
      <dgm:t>
        <a:bodyPr/>
        <a:lstStyle/>
        <a:p>
          <a:endParaRPr lang="en-US"/>
        </a:p>
      </dgm:t>
    </dgm:pt>
    <dgm:pt modelId="{D378B588-AB83-46D5-A12C-2D4DEA832219}" type="sibTrans" cxnId="{8C285265-617F-4D64-A347-02C91705BEFF}">
      <dgm:prSet/>
      <dgm:spPr/>
      <dgm:t>
        <a:bodyPr/>
        <a:lstStyle/>
        <a:p>
          <a:endParaRPr lang="en-US"/>
        </a:p>
      </dgm:t>
    </dgm:pt>
    <dgm:pt modelId="{081E3392-1A87-4EFD-ABEF-E00D29744600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/>
            <a:t>Higher batch size and learning rate benefits the Transformer architecture</a:t>
          </a:r>
          <a:endParaRPr lang="en-US" dirty="0"/>
        </a:p>
      </dgm:t>
    </dgm:pt>
    <dgm:pt modelId="{E0528BEE-C36C-460D-AC10-82D061657A5F}" type="parTrans" cxnId="{0E210DA1-A380-4049-BABB-165C9C1F09E6}">
      <dgm:prSet/>
      <dgm:spPr/>
      <dgm:t>
        <a:bodyPr/>
        <a:lstStyle/>
        <a:p>
          <a:endParaRPr lang="en-US"/>
        </a:p>
      </dgm:t>
    </dgm:pt>
    <dgm:pt modelId="{59B5577B-9097-470C-BB2A-014779204396}" type="sibTrans" cxnId="{0E210DA1-A380-4049-BABB-165C9C1F09E6}">
      <dgm:prSet/>
      <dgm:spPr/>
      <dgm:t>
        <a:bodyPr/>
        <a:lstStyle/>
        <a:p>
          <a:endParaRPr lang="en-US"/>
        </a:p>
      </dgm:t>
    </dgm:pt>
    <dgm:pt modelId="{BDE2FA62-622B-414D-9572-57F9F9DBA95F}">
      <dgm:prSet/>
      <dgm:spPr/>
      <dgm:t>
        <a:bodyPr/>
        <a:lstStyle/>
        <a:p>
          <a:pPr>
            <a:defRPr b="1"/>
          </a:pPr>
          <a:r>
            <a:rPr lang="en-US" b="1" i="0"/>
            <a:t>Future Directions</a:t>
          </a:r>
          <a:r>
            <a:rPr lang="en-US" b="0" i="0"/>
            <a:t>:</a:t>
          </a:r>
          <a:endParaRPr lang="en-US"/>
        </a:p>
      </dgm:t>
    </dgm:pt>
    <dgm:pt modelId="{5DB206E3-5748-4F88-A5EE-5838744A1B07}" type="parTrans" cxnId="{AA295FB8-5E4F-4492-90BD-A7DE2C4C88DE}">
      <dgm:prSet/>
      <dgm:spPr/>
      <dgm:t>
        <a:bodyPr/>
        <a:lstStyle/>
        <a:p>
          <a:endParaRPr lang="en-US"/>
        </a:p>
      </dgm:t>
    </dgm:pt>
    <dgm:pt modelId="{E51F3DFF-5922-4638-8B72-DAFEEA5F8BF8}" type="sibTrans" cxnId="{AA295FB8-5E4F-4492-90BD-A7DE2C4C88DE}">
      <dgm:prSet/>
      <dgm:spPr/>
      <dgm:t>
        <a:bodyPr/>
        <a:lstStyle/>
        <a:p>
          <a:endParaRPr lang="en-US"/>
        </a:p>
      </dgm:t>
    </dgm:pt>
    <dgm:pt modelId="{81140CBE-74D1-447B-97F9-67C7369C015E}">
      <dgm:prSet/>
      <dgm:spPr/>
      <dgm:t>
        <a:bodyPr/>
        <a:lstStyle/>
        <a:p>
          <a:r>
            <a:rPr lang="en-US" b="0" i="0"/>
            <a:t>Medical domain fine-tuning of language models</a:t>
          </a:r>
          <a:endParaRPr lang="en-US"/>
        </a:p>
      </dgm:t>
    </dgm:pt>
    <dgm:pt modelId="{AF43FEE6-24E1-468A-970B-18A5D8EE3503}" type="parTrans" cxnId="{3824805D-ABD9-4F98-9CF7-D022BE12CC19}">
      <dgm:prSet/>
      <dgm:spPr/>
      <dgm:t>
        <a:bodyPr/>
        <a:lstStyle/>
        <a:p>
          <a:endParaRPr lang="en-US"/>
        </a:p>
      </dgm:t>
    </dgm:pt>
    <dgm:pt modelId="{1E882BED-68FE-4654-ABCC-297B56A4CD51}" type="sibTrans" cxnId="{3824805D-ABD9-4F98-9CF7-D022BE12CC19}">
      <dgm:prSet/>
      <dgm:spPr/>
      <dgm:t>
        <a:bodyPr/>
        <a:lstStyle/>
        <a:p>
          <a:endParaRPr lang="en-US"/>
        </a:p>
      </dgm:t>
    </dgm:pt>
    <dgm:pt modelId="{B8AB35BC-F104-4368-9C60-D493F920A134}">
      <dgm:prSet/>
      <dgm:spPr/>
      <dgm:t>
        <a:bodyPr/>
        <a:lstStyle/>
        <a:p>
          <a:r>
            <a:rPr lang="en-US" b="0" i="0"/>
            <a:t>Incorporating structured medical knowledge</a:t>
          </a:r>
          <a:endParaRPr lang="en-US"/>
        </a:p>
      </dgm:t>
    </dgm:pt>
    <dgm:pt modelId="{40BF7C02-F19E-4001-B180-D40BE59E5A83}" type="parTrans" cxnId="{D394A072-94A0-4331-AD7D-88B56E510007}">
      <dgm:prSet/>
      <dgm:spPr/>
      <dgm:t>
        <a:bodyPr/>
        <a:lstStyle/>
        <a:p>
          <a:endParaRPr lang="en-US"/>
        </a:p>
      </dgm:t>
    </dgm:pt>
    <dgm:pt modelId="{B5F6117E-C5CE-4581-9B58-876798E74B36}" type="sibTrans" cxnId="{D394A072-94A0-4331-AD7D-88B56E510007}">
      <dgm:prSet/>
      <dgm:spPr/>
      <dgm:t>
        <a:bodyPr/>
        <a:lstStyle/>
        <a:p>
          <a:endParaRPr lang="en-US"/>
        </a:p>
      </dgm:t>
    </dgm:pt>
    <dgm:pt modelId="{6E3060AE-C171-47EE-8ABC-24D435C7DBC3}">
      <dgm:prSet/>
      <dgm:spPr/>
      <dgm:t>
        <a:bodyPr/>
        <a:lstStyle/>
        <a:p>
          <a:r>
            <a:rPr lang="en-US" b="0" i="0"/>
            <a:t>Visual attention mechanisms for explainability</a:t>
          </a:r>
          <a:endParaRPr lang="en-US"/>
        </a:p>
      </dgm:t>
    </dgm:pt>
    <dgm:pt modelId="{4AEA1522-B311-4416-B8B6-9284F2F59428}" type="parTrans" cxnId="{E5CBF894-57AC-403D-AF68-48FD0DCFD6CB}">
      <dgm:prSet/>
      <dgm:spPr/>
      <dgm:t>
        <a:bodyPr/>
        <a:lstStyle/>
        <a:p>
          <a:endParaRPr lang="en-US"/>
        </a:p>
      </dgm:t>
    </dgm:pt>
    <dgm:pt modelId="{D3CA429E-4733-4E98-B6FE-7B4CDB2B7A09}" type="sibTrans" cxnId="{E5CBF894-57AC-403D-AF68-48FD0DCFD6CB}">
      <dgm:prSet/>
      <dgm:spPr/>
      <dgm:t>
        <a:bodyPr/>
        <a:lstStyle/>
        <a:p>
          <a:endParaRPr lang="en-US"/>
        </a:p>
      </dgm:t>
    </dgm:pt>
    <dgm:pt modelId="{323CC83D-F717-450D-B2C7-7096AFE64A83}">
      <dgm:prSet/>
      <dgm:spPr/>
      <dgm:t>
        <a:bodyPr/>
        <a:lstStyle/>
        <a:p>
          <a:r>
            <a:rPr lang="en-US" b="0" i="0"/>
            <a:t>Multi-view integration (frontal and lateral X-rays)</a:t>
          </a:r>
          <a:endParaRPr lang="en-US"/>
        </a:p>
      </dgm:t>
    </dgm:pt>
    <dgm:pt modelId="{B1CD94EF-D613-4AD8-9BEC-82F30DB12737}" type="parTrans" cxnId="{6273CEE8-FE86-4503-B321-45E3C0E1924F}">
      <dgm:prSet/>
      <dgm:spPr/>
      <dgm:t>
        <a:bodyPr/>
        <a:lstStyle/>
        <a:p>
          <a:endParaRPr lang="en-US"/>
        </a:p>
      </dgm:t>
    </dgm:pt>
    <dgm:pt modelId="{78B5B6DE-5269-4A01-8040-F3C6D3A046DA}" type="sibTrans" cxnId="{6273CEE8-FE86-4503-B321-45E3C0E1924F}">
      <dgm:prSet/>
      <dgm:spPr/>
      <dgm:t>
        <a:bodyPr/>
        <a:lstStyle/>
        <a:p>
          <a:endParaRPr lang="en-US"/>
        </a:p>
      </dgm:t>
    </dgm:pt>
    <dgm:pt modelId="{CDB84363-B946-4F74-996A-A230260B9F3B}">
      <dgm:prSet/>
      <dgm:spPr/>
      <dgm:t>
        <a:bodyPr/>
        <a:lstStyle/>
        <a:p>
          <a:r>
            <a:rPr lang="en-US" b="0" i="0"/>
            <a:t>Clinical validation with radiologists</a:t>
          </a:r>
          <a:endParaRPr lang="en-US"/>
        </a:p>
      </dgm:t>
    </dgm:pt>
    <dgm:pt modelId="{3BB64633-8EF5-4696-8F51-061D8047A850}" type="parTrans" cxnId="{6C3560FB-89C9-4C0E-A8E6-D517ED09C34B}">
      <dgm:prSet/>
      <dgm:spPr/>
      <dgm:t>
        <a:bodyPr/>
        <a:lstStyle/>
        <a:p>
          <a:endParaRPr lang="en-US"/>
        </a:p>
      </dgm:t>
    </dgm:pt>
    <dgm:pt modelId="{5E0B6568-69FA-4CB5-A3BB-B0AD93E81F4A}" type="sibTrans" cxnId="{6C3560FB-89C9-4C0E-A8E6-D517ED09C34B}">
      <dgm:prSet/>
      <dgm:spPr/>
      <dgm:t>
        <a:bodyPr/>
        <a:lstStyle/>
        <a:p>
          <a:endParaRPr lang="en-US"/>
        </a:p>
      </dgm:t>
    </dgm:pt>
    <dgm:pt modelId="{56ECE958-9BD7-491B-B468-B470382E87AA}" type="pres">
      <dgm:prSet presAssocID="{B80D922E-D36A-4F4A-A2FE-8A1A1C6F575C}" presName="root" presStyleCnt="0">
        <dgm:presLayoutVars>
          <dgm:dir/>
          <dgm:resizeHandles val="exact"/>
        </dgm:presLayoutVars>
      </dgm:prSet>
      <dgm:spPr/>
    </dgm:pt>
    <dgm:pt modelId="{E7D69699-EBDF-4C0E-8D1A-981231604E73}" type="pres">
      <dgm:prSet presAssocID="{1BC96CB0-DCDD-4076-AA4F-158BD1D13197}" presName="compNode" presStyleCnt="0"/>
      <dgm:spPr/>
    </dgm:pt>
    <dgm:pt modelId="{056BA3D2-74B2-4AC9-B7A7-51DA93E1884C}" type="pres">
      <dgm:prSet presAssocID="{1BC96CB0-DCDD-4076-AA4F-158BD1D1319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52A492F0-809E-4B7F-AA47-C032982ECB81}" type="pres">
      <dgm:prSet presAssocID="{1BC96CB0-DCDD-4076-AA4F-158BD1D13197}" presName="iconSpace" presStyleCnt="0"/>
      <dgm:spPr/>
    </dgm:pt>
    <dgm:pt modelId="{9D2780AD-C2FD-4990-B1E2-70456089D95B}" type="pres">
      <dgm:prSet presAssocID="{1BC96CB0-DCDD-4076-AA4F-158BD1D13197}" presName="parTx" presStyleLbl="revTx" presStyleIdx="0" presStyleCnt="4">
        <dgm:presLayoutVars>
          <dgm:chMax val="0"/>
          <dgm:chPref val="0"/>
        </dgm:presLayoutVars>
      </dgm:prSet>
      <dgm:spPr/>
    </dgm:pt>
    <dgm:pt modelId="{D6D69F9F-CE8C-4237-9647-EB85EC8AD03B}" type="pres">
      <dgm:prSet presAssocID="{1BC96CB0-DCDD-4076-AA4F-158BD1D13197}" presName="txSpace" presStyleCnt="0"/>
      <dgm:spPr/>
    </dgm:pt>
    <dgm:pt modelId="{B7033C37-05AC-466C-97E6-45A74ADFE4DE}" type="pres">
      <dgm:prSet presAssocID="{1BC96CB0-DCDD-4076-AA4F-158BD1D13197}" presName="desTx" presStyleLbl="revTx" presStyleIdx="1" presStyleCnt="4">
        <dgm:presLayoutVars/>
      </dgm:prSet>
      <dgm:spPr/>
    </dgm:pt>
    <dgm:pt modelId="{F434713A-96E2-4D7B-AE07-EC7B9CA20785}" type="pres">
      <dgm:prSet presAssocID="{2EE36C19-331E-45C6-A4F1-3B7BEB093500}" presName="sibTrans" presStyleCnt="0"/>
      <dgm:spPr/>
    </dgm:pt>
    <dgm:pt modelId="{9EBFC740-7FA4-437E-86C7-1E9B709EB321}" type="pres">
      <dgm:prSet presAssocID="{BDE2FA62-622B-414D-9572-57F9F9DBA95F}" presName="compNode" presStyleCnt="0"/>
      <dgm:spPr/>
    </dgm:pt>
    <dgm:pt modelId="{53730F30-C9EA-4771-9708-A29170A97F89}" type="pres">
      <dgm:prSet presAssocID="{BDE2FA62-622B-414D-9572-57F9F9DBA95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FB054404-3EA2-4B81-BF90-7471DC0A3D18}" type="pres">
      <dgm:prSet presAssocID="{BDE2FA62-622B-414D-9572-57F9F9DBA95F}" presName="iconSpace" presStyleCnt="0"/>
      <dgm:spPr/>
    </dgm:pt>
    <dgm:pt modelId="{8A8CE61E-D1F0-48E5-89B6-309F3D760C43}" type="pres">
      <dgm:prSet presAssocID="{BDE2FA62-622B-414D-9572-57F9F9DBA95F}" presName="parTx" presStyleLbl="revTx" presStyleIdx="2" presStyleCnt="4">
        <dgm:presLayoutVars>
          <dgm:chMax val="0"/>
          <dgm:chPref val="0"/>
        </dgm:presLayoutVars>
      </dgm:prSet>
      <dgm:spPr/>
    </dgm:pt>
    <dgm:pt modelId="{EB61064A-8F3F-4574-BB58-B20F95CC4420}" type="pres">
      <dgm:prSet presAssocID="{BDE2FA62-622B-414D-9572-57F9F9DBA95F}" presName="txSpace" presStyleCnt="0"/>
      <dgm:spPr/>
    </dgm:pt>
    <dgm:pt modelId="{A4B73B51-FD48-4394-9229-53DCAA508A83}" type="pres">
      <dgm:prSet presAssocID="{BDE2FA62-622B-414D-9572-57F9F9DBA95F}" presName="desTx" presStyleLbl="revTx" presStyleIdx="3" presStyleCnt="4">
        <dgm:presLayoutVars/>
      </dgm:prSet>
      <dgm:spPr/>
    </dgm:pt>
  </dgm:ptLst>
  <dgm:cxnLst>
    <dgm:cxn modelId="{2E06E908-0F6B-41FA-A75E-D8DD96DBCC8A}" type="presOf" srcId="{1BC96CB0-DCDD-4076-AA4F-158BD1D13197}" destId="{9D2780AD-C2FD-4990-B1E2-70456089D95B}" srcOrd="0" destOrd="0" presId="urn:microsoft.com/office/officeart/2018/2/layout/IconLabelDescriptionList"/>
    <dgm:cxn modelId="{D941AF28-24B9-447E-B898-A5B9CF5B72AD}" type="presOf" srcId="{323CC83D-F717-450D-B2C7-7096AFE64A83}" destId="{A4B73B51-FD48-4394-9229-53DCAA508A83}" srcOrd="0" destOrd="3" presId="urn:microsoft.com/office/officeart/2018/2/layout/IconLabelDescriptionList"/>
    <dgm:cxn modelId="{302CFA42-13EB-4AED-A953-0FE4D96FECB5}" srcId="{1BC96CB0-DCDD-4076-AA4F-158BD1D13197}" destId="{8966755B-139D-4846-ADA6-A9770195ACE9}" srcOrd="0" destOrd="0" parTransId="{2578D133-96C6-42DE-A525-2B3F67FB8BE7}" sibTransId="{8C12A40A-B473-4360-83EA-71DFE22FF21A}"/>
    <dgm:cxn modelId="{A8919E51-6B87-45BC-930E-4AE3212F3ED4}" type="presOf" srcId="{8966755B-139D-4846-ADA6-A9770195ACE9}" destId="{B7033C37-05AC-466C-97E6-45A74ADFE4DE}" srcOrd="0" destOrd="0" presId="urn:microsoft.com/office/officeart/2018/2/layout/IconLabelDescriptionList"/>
    <dgm:cxn modelId="{3824805D-ABD9-4F98-9CF7-D022BE12CC19}" srcId="{BDE2FA62-622B-414D-9572-57F9F9DBA95F}" destId="{81140CBE-74D1-447B-97F9-67C7369C015E}" srcOrd="0" destOrd="0" parTransId="{AF43FEE6-24E1-468A-970B-18A5D8EE3503}" sibTransId="{1E882BED-68FE-4654-ABCC-297B56A4CD51}"/>
    <dgm:cxn modelId="{8C285265-617F-4D64-A347-02C91705BEFF}" srcId="{1BC96CB0-DCDD-4076-AA4F-158BD1D13197}" destId="{E223FCD3-525E-4EF5-A50B-DACF38824A83}" srcOrd="1" destOrd="0" parTransId="{6E2818FA-2CDB-49F6-8E99-63C01F70CB61}" sibTransId="{D378B588-AB83-46D5-A12C-2D4DEA832219}"/>
    <dgm:cxn modelId="{D394A072-94A0-4331-AD7D-88B56E510007}" srcId="{BDE2FA62-622B-414D-9572-57F9F9DBA95F}" destId="{B8AB35BC-F104-4368-9C60-D493F920A134}" srcOrd="1" destOrd="0" parTransId="{40BF7C02-F19E-4001-B180-D40BE59E5A83}" sibTransId="{B5F6117E-C5CE-4581-9B58-876798E74B36}"/>
    <dgm:cxn modelId="{CEAC9089-C8FF-4D06-9524-4D3370173BCD}" type="presOf" srcId="{BDE2FA62-622B-414D-9572-57F9F9DBA95F}" destId="{8A8CE61E-D1F0-48E5-89B6-309F3D760C43}" srcOrd="0" destOrd="0" presId="urn:microsoft.com/office/officeart/2018/2/layout/IconLabelDescriptionList"/>
    <dgm:cxn modelId="{E5CBF894-57AC-403D-AF68-48FD0DCFD6CB}" srcId="{BDE2FA62-622B-414D-9572-57F9F9DBA95F}" destId="{6E3060AE-C171-47EE-8ABC-24D435C7DBC3}" srcOrd="2" destOrd="0" parTransId="{4AEA1522-B311-4416-B8B6-9284F2F59428}" sibTransId="{D3CA429E-4733-4E98-B6FE-7B4CDB2B7A09}"/>
    <dgm:cxn modelId="{866B0E99-8833-465F-9A5A-7BD2370E2D49}" type="presOf" srcId="{6E3060AE-C171-47EE-8ABC-24D435C7DBC3}" destId="{A4B73B51-FD48-4394-9229-53DCAA508A83}" srcOrd="0" destOrd="2" presId="urn:microsoft.com/office/officeart/2018/2/layout/IconLabelDescriptionList"/>
    <dgm:cxn modelId="{0E210DA1-A380-4049-BABB-165C9C1F09E6}" srcId="{1BC96CB0-DCDD-4076-AA4F-158BD1D13197}" destId="{081E3392-1A87-4EFD-ABEF-E00D29744600}" srcOrd="2" destOrd="0" parTransId="{E0528BEE-C36C-460D-AC10-82D061657A5F}" sibTransId="{59B5577B-9097-470C-BB2A-014779204396}"/>
    <dgm:cxn modelId="{C6C34AA3-239A-461D-AC32-58A8B753F41C}" type="presOf" srcId="{B8AB35BC-F104-4368-9C60-D493F920A134}" destId="{A4B73B51-FD48-4394-9229-53DCAA508A83}" srcOrd="0" destOrd="1" presId="urn:microsoft.com/office/officeart/2018/2/layout/IconLabelDescriptionList"/>
    <dgm:cxn modelId="{F1CD60AF-0AEF-44D6-827D-333B9FB34DB4}" type="presOf" srcId="{81140CBE-74D1-447B-97F9-67C7369C015E}" destId="{A4B73B51-FD48-4394-9229-53DCAA508A83}" srcOrd="0" destOrd="0" presId="urn:microsoft.com/office/officeart/2018/2/layout/IconLabelDescriptionList"/>
    <dgm:cxn modelId="{AA295FB8-5E4F-4492-90BD-A7DE2C4C88DE}" srcId="{B80D922E-D36A-4F4A-A2FE-8A1A1C6F575C}" destId="{BDE2FA62-622B-414D-9572-57F9F9DBA95F}" srcOrd="1" destOrd="0" parTransId="{5DB206E3-5748-4F88-A5EE-5838744A1B07}" sibTransId="{E51F3DFF-5922-4638-8B72-DAFEEA5F8BF8}"/>
    <dgm:cxn modelId="{F90F0EB9-A58A-4F65-B32D-B5E699304E8C}" srcId="{B80D922E-D36A-4F4A-A2FE-8A1A1C6F575C}" destId="{1BC96CB0-DCDD-4076-AA4F-158BD1D13197}" srcOrd="0" destOrd="0" parTransId="{DB2BC042-5662-4E4B-AF85-585190EBAC0D}" sibTransId="{2EE36C19-331E-45C6-A4F1-3B7BEB093500}"/>
    <dgm:cxn modelId="{301224C2-47F2-428C-89C0-8632AE68BAAD}" type="presOf" srcId="{B80D922E-D36A-4F4A-A2FE-8A1A1C6F575C}" destId="{56ECE958-9BD7-491B-B468-B470382E87AA}" srcOrd="0" destOrd="0" presId="urn:microsoft.com/office/officeart/2018/2/layout/IconLabelDescriptionList"/>
    <dgm:cxn modelId="{B6DBEBC7-4C9D-4E9E-B701-C428A0C58399}" type="presOf" srcId="{E223FCD3-525E-4EF5-A50B-DACF38824A83}" destId="{B7033C37-05AC-466C-97E6-45A74ADFE4DE}" srcOrd="0" destOrd="1" presId="urn:microsoft.com/office/officeart/2018/2/layout/IconLabelDescriptionList"/>
    <dgm:cxn modelId="{ABED1CDD-A80B-453F-B462-FEBFF59C1DC8}" type="presOf" srcId="{081E3392-1A87-4EFD-ABEF-E00D29744600}" destId="{B7033C37-05AC-466C-97E6-45A74ADFE4DE}" srcOrd="0" destOrd="2" presId="urn:microsoft.com/office/officeart/2018/2/layout/IconLabelDescriptionList"/>
    <dgm:cxn modelId="{51AD67E1-AB52-4EB6-A1E8-4C53BE4F6DB4}" type="presOf" srcId="{CDB84363-B946-4F74-996A-A230260B9F3B}" destId="{A4B73B51-FD48-4394-9229-53DCAA508A83}" srcOrd="0" destOrd="4" presId="urn:microsoft.com/office/officeart/2018/2/layout/IconLabelDescriptionList"/>
    <dgm:cxn modelId="{6273CEE8-FE86-4503-B321-45E3C0E1924F}" srcId="{BDE2FA62-622B-414D-9572-57F9F9DBA95F}" destId="{323CC83D-F717-450D-B2C7-7096AFE64A83}" srcOrd="3" destOrd="0" parTransId="{B1CD94EF-D613-4AD8-9BEC-82F30DB12737}" sibTransId="{78B5B6DE-5269-4A01-8040-F3C6D3A046DA}"/>
    <dgm:cxn modelId="{6C3560FB-89C9-4C0E-A8E6-D517ED09C34B}" srcId="{BDE2FA62-622B-414D-9572-57F9F9DBA95F}" destId="{CDB84363-B946-4F74-996A-A230260B9F3B}" srcOrd="4" destOrd="0" parTransId="{3BB64633-8EF5-4696-8F51-061D8047A850}" sibTransId="{5E0B6568-69FA-4CB5-A3BB-B0AD93E81F4A}"/>
    <dgm:cxn modelId="{9C621B8A-3D80-40B1-85A4-D7B63F39F854}" type="presParOf" srcId="{56ECE958-9BD7-491B-B468-B470382E87AA}" destId="{E7D69699-EBDF-4C0E-8D1A-981231604E73}" srcOrd="0" destOrd="0" presId="urn:microsoft.com/office/officeart/2018/2/layout/IconLabelDescriptionList"/>
    <dgm:cxn modelId="{4E99D854-4C77-4809-AD53-4437E4680099}" type="presParOf" srcId="{E7D69699-EBDF-4C0E-8D1A-981231604E73}" destId="{056BA3D2-74B2-4AC9-B7A7-51DA93E1884C}" srcOrd="0" destOrd="0" presId="urn:microsoft.com/office/officeart/2018/2/layout/IconLabelDescriptionList"/>
    <dgm:cxn modelId="{F05666F7-F2A6-46F2-951E-F4633BCA3CAA}" type="presParOf" srcId="{E7D69699-EBDF-4C0E-8D1A-981231604E73}" destId="{52A492F0-809E-4B7F-AA47-C032982ECB81}" srcOrd="1" destOrd="0" presId="urn:microsoft.com/office/officeart/2018/2/layout/IconLabelDescriptionList"/>
    <dgm:cxn modelId="{DF7742AC-246F-4C26-A2F6-D33E92E02622}" type="presParOf" srcId="{E7D69699-EBDF-4C0E-8D1A-981231604E73}" destId="{9D2780AD-C2FD-4990-B1E2-70456089D95B}" srcOrd="2" destOrd="0" presId="urn:microsoft.com/office/officeart/2018/2/layout/IconLabelDescriptionList"/>
    <dgm:cxn modelId="{EC2A4F4F-AFAC-40BE-BEC8-4C712882C3D8}" type="presParOf" srcId="{E7D69699-EBDF-4C0E-8D1A-981231604E73}" destId="{D6D69F9F-CE8C-4237-9647-EB85EC8AD03B}" srcOrd="3" destOrd="0" presId="urn:microsoft.com/office/officeart/2018/2/layout/IconLabelDescriptionList"/>
    <dgm:cxn modelId="{B8B9AC71-59AA-42DB-8B46-99BF0C375B08}" type="presParOf" srcId="{E7D69699-EBDF-4C0E-8D1A-981231604E73}" destId="{B7033C37-05AC-466C-97E6-45A74ADFE4DE}" srcOrd="4" destOrd="0" presId="urn:microsoft.com/office/officeart/2018/2/layout/IconLabelDescriptionList"/>
    <dgm:cxn modelId="{CB19C461-CAFA-4B84-A78B-3FFD12CB2268}" type="presParOf" srcId="{56ECE958-9BD7-491B-B468-B470382E87AA}" destId="{F434713A-96E2-4D7B-AE07-EC7B9CA20785}" srcOrd="1" destOrd="0" presId="urn:microsoft.com/office/officeart/2018/2/layout/IconLabelDescriptionList"/>
    <dgm:cxn modelId="{0E8FF674-71EE-42D5-A284-FBE1CD7796F9}" type="presParOf" srcId="{56ECE958-9BD7-491B-B468-B470382E87AA}" destId="{9EBFC740-7FA4-437E-86C7-1E9B709EB321}" srcOrd="2" destOrd="0" presId="urn:microsoft.com/office/officeart/2018/2/layout/IconLabelDescriptionList"/>
    <dgm:cxn modelId="{6843DDC6-5E1C-4BD9-A308-864DA3A72CF2}" type="presParOf" srcId="{9EBFC740-7FA4-437E-86C7-1E9B709EB321}" destId="{53730F30-C9EA-4771-9708-A29170A97F89}" srcOrd="0" destOrd="0" presId="urn:microsoft.com/office/officeart/2018/2/layout/IconLabelDescriptionList"/>
    <dgm:cxn modelId="{F5285897-F1A1-4156-959C-EAAF500C9F5B}" type="presParOf" srcId="{9EBFC740-7FA4-437E-86C7-1E9B709EB321}" destId="{FB054404-3EA2-4B81-BF90-7471DC0A3D18}" srcOrd="1" destOrd="0" presId="urn:microsoft.com/office/officeart/2018/2/layout/IconLabelDescriptionList"/>
    <dgm:cxn modelId="{25DAF4D4-1133-4402-A912-E1ECF82823E2}" type="presParOf" srcId="{9EBFC740-7FA4-437E-86C7-1E9B709EB321}" destId="{8A8CE61E-D1F0-48E5-89B6-309F3D760C43}" srcOrd="2" destOrd="0" presId="urn:microsoft.com/office/officeart/2018/2/layout/IconLabelDescriptionList"/>
    <dgm:cxn modelId="{938D7172-9898-4659-84F2-8FD981805DD1}" type="presParOf" srcId="{9EBFC740-7FA4-437E-86C7-1E9B709EB321}" destId="{EB61064A-8F3F-4574-BB58-B20F95CC4420}" srcOrd="3" destOrd="0" presId="urn:microsoft.com/office/officeart/2018/2/layout/IconLabelDescriptionList"/>
    <dgm:cxn modelId="{52C39838-15DB-43C8-B002-FD74B5ABB62D}" type="presParOf" srcId="{9EBFC740-7FA4-437E-86C7-1E9B709EB321}" destId="{A4B73B51-FD48-4394-9229-53DCAA508A8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6BA3D2-74B2-4AC9-B7A7-51DA93E1884C}">
      <dsp:nvSpPr>
        <dsp:cNvPr id="0" name=""/>
        <dsp:cNvSpPr/>
      </dsp:nvSpPr>
      <dsp:spPr>
        <a:xfrm>
          <a:off x="478846" y="360982"/>
          <a:ext cx="1509048" cy="12423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2780AD-C2FD-4990-B1E2-70456089D95B}">
      <dsp:nvSpPr>
        <dsp:cNvPr id="0" name=""/>
        <dsp:cNvSpPr/>
      </dsp:nvSpPr>
      <dsp:spPr>
        <a:xfrm>
          <a:off x="478846" y="1747135"/>
          <a:ext cx="4311566" cy="5324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i="0" kern="1200"/>
            <a:t>Key Findings</a:t>
          </a:r>
          <a:r>
            <a:rPr lang="en-US" sz="3600" b="0" i="0" kern="1200"/>
            <a:t>:</a:t>
          </a:r>
          <a:endParaRPr lang="en-US" sz="3600" kern="1200"/>
        </a:p>
      </dsp:txBody>
      <dsp:txXfrm>
        <a:off x="478846" y="1747135"/>
        <a:ext cx="4311566" cy="532431"/>
      </dsp:txXfrm>
    </dsp:sp>
    <dsp:sp modelId="{B7033C37-05AC-466C-97E6-45A74ADFE4DE}">
      <dsp:nvSpPr>
        <dsp:cNvPr id="0" name=""/>
        <dsp:cNvSpPr/>
      </dsp:nvSpPr>
      <dsp:spPr>
        <a:xfrm>
          <a:off x="478846" y="2346456"/>
          <a:ext cx="4311566" cy="1358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Swin-GPT2 significantly outperforms DenseNet-GPT2 across all metrics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/>
            <a:t>Vision Transformers capture more relevant radiological features than CNNs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Higher batch size and learning rate benefits the Transformer architecture</a:t>
          </a:r>
          <a:endParaRPr lang="en-US" sz="1700" kern="1200" dirty="0"/>
        </a:p>
      </dsp:txBody>
      <dsp:txXfrm>
        <a:off x="478846" y="2346456"/>
        <a:ext cx="4311566" cy="1358991"/>
      </dsp:txXfrm>
    </dsp:sp>
    <dsp:sp modelId="{53730F30-C9EA-4771-9708-A29170A97F89}">
      <dsp:nvSpPr>
        <dsp:cNvPr id="0" name=""/>
        <dsp:cNvSpPr/>
      </dsp:nvSpPr>
      <dsp:spPr>
        <a:xfrm>
          <a:off x="5544937" y="360982"/>
          <a:ext cx="1509048" cy="12423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CE61E-D1F0-48E5-89B6-309F3D760C43}">
      <dsp:nvSpPr>
        <dsp:cNvPr id="0" name=""/>
        <dsp:cNvSpPr/>
      </dsp:nvSpPr>
      <dsp:spPr>
        <a:xfrm>
          <a:off x="5544937" y="1747135"/>
          <a:ext cx="4311566" cy="5324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i="0" kern="1200"/>
            <a:t>Future Directions</a:t>
          </a:r>
          <a:r>
            <a:rPr lang="en-US" sz="3600" b="0" i="0" kern="1200"/>
            <a:t>:</a:t>
          </a:r>
          <a:endParaRPr lang="en-US" sz="3600" kern="1200"/>
        </a:p>
      </dsp:txBody>
      <dsp:txXfrm>
        <a:off x="5544937" y="1747135"/>
        <a:ext cx="4311566" cy="532431"/>
      </dsp:txXfrm>
    </dsp:sp>
    <dsp:sp modelId="{A4B73B51-FD48-4394-9229-53DCAA508A83}">
      <dsp:nvSpPr>
        <dsp:cNvPr id="0" name=""/>
        <dsp:cNvSpPr/>
      </dsp:nvSpPr>
      <dsp:spPr>
        <a:xfrm>
          <a:off x="5544937" y="2346456"/>
          <a:ext cx="4311566" cy="1358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Medical domain fine-tuning of language models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Incorporating structured medical knowledge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Visual attention mechanisms for explainability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Multi-view integration (frontal and lateral X-rays)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Clinical validation with radiologists</a:t>
          </a:r>
          <a:endParaRPr lang="en-US" sz="1700" kern="1200"/>
        </a:p>
      </dsp:txBody>
      <dsp:txXfrm>
        <a:off x="5544937" y="2346456"/>
        <a:ext cx="4311566" cy="13589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8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9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19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2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4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4/19/25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76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4/19/25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61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4/19/25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165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4/19/25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0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4/19/25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53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4/19/25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4/19/25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67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32057F-F015-B1B2-4E3E-2307F8EFC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CEE76-E80E-B87C-D50B-B703E5009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>
            <a:normAutofit/>
          </a:bodyPr>
          <a:lstStyle/>
          <a:p>
            <a:pPr algn="l"/>
            <a:r>
              <a:rPr lang="en-US" sz="5400"/>
              <a:t>Medical Image to Text Report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26451-76DE-71F6-F09F-D51937780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7"/>
            <a:ext cx="4206240" cy="1184584"/>
          </a:xfrm>
        </p:spPr>
        <p:txBody>
          <a:bodyPr>
            <a:normAutofit/>
          </a:bodyPr>
          <a:lstStyle/>
          <a:p>
            <a:pPr algn="l"/>
            <a:r>
              <a:rPr lang="en-US"/>
              <a:t>Devanshu Subhashbhai Gohil</a:t>
            </a:r>
          </a:p>
        </p:txBody>
      </p:sp>
      <p:pic>
        <p:nvPicPr>
          <p:cNvPr id="16" name="Picture 15" descr="Pink desk with doctor items">
            <a:extLst>
              <a:ext uri="{FF2B5EF4-FFF2-40B4-BE49-F238E27FC236}">
                <a16:creationId xmlns:a16="http://schemas.microsoft.com/office/drawing/2014/main" id="{4DDA2E0E-A745-6DEB-21BE-29B578D9C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999" r="-2" b="-2"/>
          <a:stretch/>
        </p:blipFill>
        <p:spPr>
          <a:xfrm>
            <a:off x="20" y="1"/>
            <a:ext cx="6575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7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CA57B90-B92C-2765-7DEE-ADAF6DEF9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81C72F05-F484-15F5-4FEC-A1A9847DDB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65" b="2"/>
          <a:stretch/>
        </p:blipFill>
        <p:spPr>
          <a:xfrm>
            <a:off x="1394460" y="419100"/>
            <a:ext cx="9410700" cy="603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75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C54A0C3-5130-F256-D151-030A909A4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0248F-638D-4790-3BC7-546819DE0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791" y="603504"/>
            <a:ext cx="549043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Results - Evaluation Metrics</a:t>
            </a:r>
          </a:p>
        </p:txBody>
      </p:sp>
      <p:pic>
        <p:nvPicPr>
          <p:cNvPr id="5" name="Picture 4" descr="A graph with blue squares&#10;&#10;AI-generated content may be incorrect.">
            <a:extLst>
              <a:ext uri="{FF2B5EF4-FFF2-40B4-BE49-F238E27FC236}">
                <a16:creationId xmlns:a16="http://schemas.microsoft.com/office/drawing/2014/main" id="{A1692F83-936A-4FD0-274C-02059973C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31" y="415376"/>
            <a:ext cx="4175815" cy="2902192"/>
          </a:xfrm>
          <a:prstGeom prst="rect">
            <a:avLst/>
          </a:prstGeom>
        </p:spPr>
      </p:pic>
      <p:pic>
        <p:nvPicPr>
          <p:cNvPr id="7" name="Picture 6" descr="A graph of a bar graph&#10;&#10;AI-generated content may be incorrect.">
            <a:extLst>
              <a:ext uri="{FF2B5EF4-FFF2-40B4-BE49-F238E27FC236}">
                <a16:creationId xmlns:a16="http://schemas.microsoft.com/office/drawing/2014/main" id="{65EBDCDD-BB8E-BFA4-213B-50F1386A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03" y="3553637"/>
            <a:ext cx="4588444" cy="29021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09E3C-77A9-2FBC-3D4A-2E774AAA9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4" y="2212848"/>
            <a:ext cx="5490436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BLEU-1 Score</a:t>
            </a:r>
            <a:r>
              <a:rPr lang="en-US" sz="1500"/>
              <a:t> (unigram overlap):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0.0415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0.2581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BLEU-4 Score</a:t>
            </a:r>
            <a:r>
              <a:rPr lang="en-US" sz="1500"/>
              <a:t> (4-gram overlap):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0.0032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0.1697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ROUGE-L Score</a:t>
            </a:r>
            <a:r>
              <a:rPr lang="en-US" sz="1500"/>
              <a:t> (longest common subsequence):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0.0783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~0.18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Normal/Abnormal Classification</a:t>
            </a:r>
            <a:r>
              <a:rPr lang="en-US" sz="1500"/>
              <a:t>: DenseNet-GPT2: 0.377 accuracy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192253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5A92A98-187D-1D81-86FD-8D40CC69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40B65-87B2-D616-B567-810915F14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40" y="473829"/>
            <a:ext cx="11294162" cy="11702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CNN+GPT: Sample Report Generation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A5B08-17B0-A268-534D-69FDA788D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40" y="2413248"/>
            <a:ext cx="5559552" cy="25712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397BBC-861D-396A-D88E-9B555B910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925" y="2413248"/>
            <a:ext cx="5559552" cy="257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55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5E3579-EC4F-AA92-CF7B-1B27FCF88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60025FC-6DBE-F9AE-62FE-8DFAA7D37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38FC7-4FE7-FE68-B226-98434969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40" y="236915"/>
            <a:ext cx="11294162" cy="11702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Swin+GPT</a:t>
            </a:r>
            <a:r>
              <a:rPr lang="en-US" sz="4000" dirty="0"/>
              <a:t>: Sample Report Generation</a:t>
            </a:r>
          </a:p>
        </p:txBody>
      </p:sp>
      <p:pic>
        <p:nvPicPr>
          <p:cNvPr id="4" name="Picture 3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CC5ED54D-1969-17F3-291A-79048FD4C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40" y="1644081"/>
            <a:ext cx="7772400" cy="3283390"/>
          </a:xfrm>
          <a:prstGeom prst="rect">
            <a:avLst/>
          </a:prstGeom>
        </p:spPr>
      </p:pic>
      <p:pic>
        <p:nvPicPr>
          <p:cNvPr id="8" name="Picture 7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D166F92E-49FA-B493-2738-B607CC192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140" y="3965551"/>
            <a:ext cx="7772400" cy="2892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1F9A1C-F85D-B3AF-F130-5D987A9CE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140" y="3454367"/>
            <a:ext cx="7772400" cy="54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E1DD6-97A6-478A-9AE7-4EF840726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8640"/>
            <a:ext cx="9160475" cy="113225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Conclusion and Future Directions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A89CC7-8A87-C775-86F3-1CC2B54F47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3081730"/>
              </p:ext>
            </p:extLst>
          </p:nvPr>
        </p:nvGraphicFramePr>
        <p:xfrm>
          <a:off x="928325" y="1395784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233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10135D4-D3A1-4556-B91B-4A12069D4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4942C27F-F4DB-79C6-0A67-A4B99DB526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833" b="13167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201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0D44D1-081C-0870-DFDD-1526D4CE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404" y="3428999"/>
            <a:ext cx="4125191" cy="18887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98063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DB6F3-9C85-22D8-4280-0ED34FAEF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anchor="b">
            <a:normAutofit/>
          </a:bodyPr>
          <a:lstStyle/>
          <a:p>
            <a:r>
              <a:rPr lang="en-US" sz="3300"/>
              <a:t>Background - The Radiology Workflow Challenge</a:t>
            </a:r>
          </a:p>
        </p:txBody>
      </p:sp>
      <p:pic>
        <p:nvPicPr>
          <p:cNvPr id="7" name="Picture 6" descr="Scan of a human brain in a neurology clinic">
            <a:extLst>
              <a:ext uri="{FF2B5EF4-FFF2-40B4-BE49-F238E27FC236}">
                <a16:creationId xmlns:a16="http://schemas.microsoft.com/office/drawing/2014/main" id="{B4BE3B4D-F754-2C57-F2E2-894BA3C09D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300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337C24-B19C-050E-EB95-F800ECF74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Current Radiology Reporting Process</a:t>
            </a:r>
            <a:r>
              <a:rPr lang="en-US" sz="13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Over 3.6 billion radiological exams performed annually worldwide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Average radiologist reads 50-100 studies daily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Each chest X-ray report takes 5-10 minutes to dictate and finalize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Report creation accounts for 36% of radiologist work time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Key Challenges</a:t>
            </a:r>
            <a:r>
              <a:rPr lang="en-US" sz="13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Growing imaging volumes (+5-7% annually)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Global radiologist shortage (critical in 83 countries)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Reporting backlogs affecting timely patient care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Variability in report quality and structure</a:t>
            </a:r>
          </a:p>
          <a:p>
            <a:pPr>
              <a:lnSpc>
                <a:spcPct val="110000"/>
              </a:lnSpc>
              <a:buNone/>
            </a:pPr>
            <a:r>
              <a:rPr lang="en-US" sz="1300" b="1" dirty="0"/>
              <a:t>Cost Implications</a:t>
            </a:r>
            <a:r>
              <a:rPr lang="en-US" sz="1300" dirty="0"/>
              <a:t>: Delayed reporting contributes to $1.6B in annual healthcare costs</a:t>
            </a:r>
          </a:p>
        </p:txBody>
      </p:sp>
    </p:spTree>
    <p:extLst>
      <p:ext uri="{BB962C8B-B14F-4D97-AF65-F5344CB8AC3E}">
        <p14:creationId xmlns:p14="http://schemas.microsoft.com/office/powerpoint/2010/main" val="535326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207B083-EAC0-A5BB-C369-C9589EC7F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D9F3AE-D3AF-4A60-CBD4-B81B2887B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603504"/>
            <a:ext cx="1087221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Motivation - AI-Assisted Reporting Solution</a:t>
            </a:r>
          </a:p>
        </p:txBody>
      </p:sp>
      <p:pic>
        <p:nvPicPr>
          <p:cNvPr id="9" name="Graphic 8" descr="Check List">
            <a:extLst>
              <a:ext uri="{FF2B5EF4-FFF2-40B4-BE49-F238E27FC236}">
                <a16:creationId xmlns:a16="http://schemas.microsoft.com/office/drawing/2014/main" id="{BDCB19A0-5A12-702F-9DC1-B2CE9EDDC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50" y="2130552"/>
            <a:ext cx="3817941" cy="381794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2A1629F-170E-2690-C8AB-0B541F69B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691" y="2441274"/>
            <a:ext cx="7607202" cy="3817941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400" b="1" dirty="0"/>
              <a:t>Clinical Value Proposition</a:t>
            </a:r>
            <a:r>
              <a:rPr lang="en-US" sz="14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Automated draft generation reduces reporting time by 23-37%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AI pre-screening can prioritize urgent findings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Structured reporting improves clinical decision support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Consistent terminology enhances communication with referring physicians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dirty="0"/>
              <a:t>Technical Innovation</a:t>
            </a:r>
            <a:r>
              <a:rPr lang="en-US" sz="14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Combining computer vision for image feature extraction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Natural language generation for coherent medical narratives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Cross-modal attention linking visual findings to textual descriptions</a:t>
            </a:r>
          </a:p>
          <a:p>
            <a:pPr>
              <a:lnSpc>
                <a:spcPct val="110000"/>
              </a:lnSpc>
              <a:buNone/>
            </a:pPr>
            <a:r>
              <a:rPr lang="en-US" sz="1400" b="1" dirty="0"/>
              <a:t>Unique Approach</a:t>
            </a:r>
            <a:r>
              <a:rPr lang="en-US" sz="1400" dirty="0"/>
              <a:t>: End-to-end trainable system that maintains clinical accuracy</a:t>
            </a:r>
          </a:p>
        </p:txBody>
      </p:sp>
    </p:spTree>
    <p:extLst>
      <p:ext uri="{BB962C8B-B14F-4D97-AF65-F5344CB8AC3E}">
        <p14:creationId xmlns:p14="http://schemas.microsoft.com/office/powerpoint/2010/main" val="281389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D59C4-489C-AB29-23EC-C7F4DB013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Clinical Relevance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1C607-7B54-67CB-8DC5-F7777A753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700" b="1" dirty="0"/>
              <a:t>Healthcare Impact</a:t>
            </a:r>
            <a:r>
              <a:rPr lang="en-US" sz="17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~3 billion people rely on radiology services globally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Shortage of radiologists, especially in underserved areas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Growing imaging volume creates reporting backlogs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b="1" dirty="0"/>
              <a:t>Practical Applications</a:t>
            </a:r>
            <a:r>
              <a:rPr lang="en-US" sz="17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Preliminary report drafting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Prioritization of urgent cases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Quality assurance and second opinions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Teaching and training</a:t>
            </a:r>
          </a:p>
          <a:p>
            <a:pPr>
              <a:lnSpc>
                <a:spcPct val="110000"/>
              </a:lnSpc>
            </a:pPr>
            <a:endParaRPr lang="en-US" sz="1700" dirty="0"/>
          </a:p>
        </p:txBody>
      </p:sp>
      <p:pic>
        <p:nvPicPr>
          <p:cNvPr id="7" name="Graphic 6" descr="Stethoscope">
            <a:extLst>
              <a:ext uri="{FF2B5EF4-FFF2-40B4-BE49-F238E27FC236}">
                <a16:creationId xmlns:a16="http://schemas.microsoft.com/office/drawing/2014/main" id="{F2A252B6-6B26-3BD2-A9AC-A72958090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95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D37C5-2660-C363-40A6-C1A82B215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76" y="137160"/>
            <a:ext cx="4361689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Methodology Overview</a:t>
            </a:r>
          </a:p>
        </p:txBody>
      </p:sp>
      <p:pic>
        <p:nvPicPr>
          <p:cNvPr id="12" name="Picture 11" descr="Financial graphs on a dark display">
            <a:extLst>
              <a:ext uri="{FF2B5EF4-FFF2-40B4-BE49-F238E27FC236}">
                <a16:creationId xmlns:a16="http://schemas.microsoft.com/office/drawing/2014/main" id="{FBE47EC7-C86E-C2AD-D84C-E1CB283E62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54" r="23863"/>
          <a:stretch/>
        </p:blipFill>
        <p:spPr>
          <a:xfrm>
            <a:off x="1" y="10"/>
            <a:ext cx="60959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EDDDE-E95B-A157-A514-ABED2B7C0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8975" y="1801368"/>
            <a:ext cx="5070050" cy="4507992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Dataset</a:t>
            </a:r>
            <a:r>
              <a:rPr lang="en-US" sz="1300" dirty="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Indiana Chest X-ray dataset with paired images and reports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Preprocessing</a:t>
            </a:r>
            <a:r>
              <a:rPr lang="en-US" sz="13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Image normalization and resizing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Report text cleaning and tokenization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Cross-Validation</a:t>
            </a:r>
            <a:r>
              <a:rPr lang="en-US" sz="1300" dirty="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7</a:t>
            </a:r>
            <a:r>
              <a:rPr lang="en-US" sz="1300"/>
              <a:t>0</a:t>
            </a:r>
            <a:r>
              <a:rPr lang="en-US" sz="1300" dirty="0"/>
              <a:t>% training, 10% validation</a:t>
            </a:r>
            <a:r>
              <a:rPr lang="en-US" sz="1300"/>
              <a:t>, 20</a:t>
            </a:r>
            <a:r>
              <a:rPr lang="en-US" sz="1300" dirty="0"/>
              <a:t>% testing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dirty="0"/>
              <a:t>General Architecture</a:t>
            </a:r>
            <a:r>
              <a:rPr lang="en-US" sz="1300" dirty="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Vision encoder for feature extraction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Projection layer to align dimensions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Text decoder for report generation</a:t>
            </a:r>
          </a:p>
          <a:p>
            <a:pPr>
              <a:lnSpc>
                <a:spcPct val="110000"/>
              </a:lnSpc>
              <a:buNone/>
            </a:pPr>
            <a:r>
              <a:rPr lang="en-US" sz="1300" b="1" dirty="0"/>
              <a:t>Evaluation Metrics</a:t>
            </a:r>
            <a:r>
              <a:rPr lang="en-US" sz="1300" dirty="0"/>
              <a:t>: BLEU-1/4, ROUGE scores, normal/abnormal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842062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7212C-D1CA-33E5-44EA-11846BF49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6802" y="603504"/>
            <a:ext cx="5577902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Architecture – DenseNet+GPT2</a:t>
            </a:r>
          </a:p>
        </p:txBody>
      </p:sp>
      <p:pic>
        <p:nvPicPr>
          <p:cNvPr id="4" name="Picture 3" descr="A diagram of a structure&#10;&#10;AI-generated content may be incorrect.">
            <a:extLst>
              <a:ext uri="{FF2B5EF4-FFF2-40B4-BE49-F238E27FC236}">
                <a16:creationId xmlns:a16="http://schemas.microsoft.com/office/drawing/2014/main" id="{A9F758C5-5F36-3ED1-1FD0-95BB72C2F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867"/>
            <a:ext cx="5906802" cy="35736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68267-3EBC-220B-3D11-72AD93569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802" y="2212848"/>
            <a:ext cx="5577902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Visual Encoder</a:t>
            </a:r>
            <a:r>
              <a:rPr lang="en-US" sz="110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DenseNet121 (pretrained on ImageNet) Dense connections for efficient feature propagation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1024-dimensional feature vectors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Text Decoder</a:t>
            </a:r>
            <a:r>
              <a:rPr lang="en-US" sz="110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GPT-2 language model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Autoregressive generation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Cross-attention mechanism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Training Details</a:t>
            </a:r>
            <a:r>
              <a:rPr lang="en-US" sz="110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Batch size: 16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Learning rate: 5e-5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Optimizer: AdamW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Loss function: Cross-entropy</a:t>
            </a:r>
          </a:p>
          <a:p>
            <a:pPr>
              <a:lnSpc>
                <a:spcPct val="110000"/>
              </a:lnSpc>
            </a:pP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590252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9BE8C-A462-A7AE-882B-3A3D1F5B9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0" y="603504"/>
            <a:ext cx="4361688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 Architecture - Swin-GPT2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A2AA4-4A1B-66D4-100D-2D84CA654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79" y="2212848"/>
            <a:ext cx="4361688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Visual Encoder</a:t>
            </a:r>
            <a:r>
              <a:rPr lang="en-US" sz="110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Swin Transformer (pretrained on ImageNet-22k) Hierarchical feature extraction with shifted windows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Efficiently handles high-resolution images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Text Decoder</a:t>
            </a:r>
            <a:r>
              <a:rPr lang="en-US" sz="1100"/>
              <a:t>: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GPT-2 language model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Similar setup as DenseNet-GPT2 approach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1"/>
              <a:t>Training Details</a:t>
            </a:r>
            <a:r>
              <a:rPr lang="en-US" sz="110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Batch size: 32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Learning rate: 1e-4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Optimizer: AdamW with cosine annealing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Epochs: 15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100"/>
              <a:t>Loss function: Cross-entropy</a:t>
            </a:r>
          </a:p>
          <a:p>
            <a:pPr>
              <a:lnSpc>
                <a:spcPct val="110000"/>
              </a:lnSpc>
            </a:pPr>
            <a:endParaRPr lang="en-US" sz="1100"/>
          </a:p>
        </p:txBody>
      </p:sp>
      <p:pic>
        <p:nvPicPr>
          <p:cNvPr id="4" name="Picture 3" descr="A diagram of a paper&#10;&#10;AI-generated content may be incorrect.">
            <a:extLst>
              <a:ext uri="{FF2B5EF4-FFF2-40B4-BE49-F238E27FC236}">
                <a16:creationId xmlns:a16="http://schemas.microsoft.com/office/drawing/2014/main" id="{BFCDFDB1-E7E2-6F1A-8F63-6AF8BFAC1C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267" b="-2"/>
          <a:stretch/>
        </p:blipFill>
        <p:spPr>
          <a:xfrm>
            <a:off x="5818632" y="-1"/>
            <a:ext cx="637336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14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6FC2D17-B5F7-9772-EF99-6EB9DC75E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91" y="20256"/>
            <a:ext cx="11388818" cy="681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096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5A14613-C96C-F5FD-0593-24D7C0DA4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00419-1504-226B-7460-312DD608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59" y="603504"/>
            <a:ext cx="523757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Results - Training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23F6-27C1-68F5-B300-6EEC5AE93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58" y="2212848"/>
            <a:ext cx="5237577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Training &amp; Validation Loss</a:t>
            </a:r>
            <a:r>
              <a:rPr lang="en-US" sz="150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Initial loss ~1.6, final loss ~0.9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Initial loss ~2.6, final loss ~0.16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Convergence</a:t>
            </a:r>
            <a:r>
              <a:rPr lang="en-US" sz="150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Gradual decline with some fluctuation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Faster convergence with smoother decline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/>
              <a:t>Training Time</a:t>
            </a:r>
            <a:r>
              <a:rPr lang="en-US" sz="1500"/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DenseNet-GPT2: ~25 minutes per epoch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/>
              <a:t>Swin-GPT2: ~3.5 minutes per epoch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  <p:pic>
        <p:nvPicPr>
          <p:cNvPr id="7" name="Picture 6" descr="A graph of a line&#10;&#10;AI-generated content may be incorrect.">
            <a:extLst>
              <a:ext uri="{FF2B5EF4-FFF2-40B4-BE49-F238E27FC236}">
                <a16:creationId xmlns:a16="http://schemas.microsoft.com/office/drawing/2014/main" id="{F4041F2E-F1E4-E2A2-1C71-299613013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858" y="583996"/>
            <a:ext cx="4919650" cy="27304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554A0B-F1C6-0B1E-0CE4-818830BFF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858" y="3542235"/>
            <a:ext cx="4355494" cy="289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45525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589</Words>
  <Application>Microsoft Macintosh PowerPoint</Application>
  <PresentationFormat>Widescreen</PresentationFormat>
  <Paragraphs>109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Neue Haas Grotesk Text Pro</vt:lpstr>
      <vt:lpstr>VanillaVTI</vt:lpstr>
      <vt:lpstr>Medical Image to Text Report Generation</vt:lpstr>
      <vt:lpstr>Background - The Radiology Workflow Challenge</vt:lpstr>
      <vt:lpstr>Motivation - AI-Assisted Reporting Solution</vt:lpstr>
      <vt:lpstr>Clinical Relevance</vt:lpstr>
      <vt:lpstr>Methodology Overview</vt:lpstr>
      <vt:lpstr>Architecture – DenseNet+GPT2</vt:lpstr>
      <vt:lpstr> Architecture - Swin-GPT2</vt:lpstr>
      <vt:lpstr>PowerPoint Presentation</vt:lpstr>
      <vt:lpstr>Results - Training Performance</vt:lpstr>
      <vt:lpstr>PowerPoint Presentation</vt:lpstr>
      <vt:lpstr>Results - Evaluation Metrics</vt:lpstr>
      <vt:lpstr>CNN+GPT: Sample Report Generation</vt:lpstr>
      <vt:lpstr>Swin+GPT: Sample Report Generation</vt:lpstr>
      <vt:lpstr>Conclusion and 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Devanshu Gohil</dc:creator>
  <cp:lastModifiedBy>Devanshu Gohil</cp:lastModifiedBy>
  <cp:revision>21</cp:revision>
  <cp:lastPrinted>2025-04-19T15:31:29Z</cp:lastPrinted>
  <dcterms:created xsi:type="dcterms:W3CDTF">2025-04-19T13:03:12Z</dcterms:created>
  <dcterms:modified xsi:type="dcterms:W3CDTF">2025-04-19T15:41:29Z</dcterms:modified>
</cp:coreProperties>
</file>

<file path=docProps/thumbnail.jpeg>
</file>